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6F4EB0-6635-A218-C60A-C25B26793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FC4F47D-968B-30FC-303C-43BAB4C42B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6D6A5E-4755-3CEA-9B24-F456AF12D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B3DD12-F4EA-E016-EA9A-7B97D5EF1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992ABC-609F-1033-514A-D9FF78377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7389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4CF74D-2D43-65F4-9C56-FEC33F30B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5ED8D0-DA87-91EE-C372-E8033E5671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5FE69E-A714-CA91-8933-BB7CD4459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2A3B06-0C38-2EA6-8AB3-9A292EE1A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694D74-8C1E-12A2-014D-02EE00FAE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78341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D1C941A-6D74-2E45-B217-F1CAD01ABC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42D19CE-B86A-3F34-D83E-0E77719F9B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9ECBB2-96FE-C21B-873D-D8925F856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AD1FA9-0D07-8413-F6B7-D1A410425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8949BC-280C-A64F-7AD8-9F876E882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73423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375CD4-CB3A-92C1-5B78-59F6772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3D6B50-3B58-1A81-3196-776C520F7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70DAC0-D3D0-7577-B2BD-8D361A64A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A329BD-4733-D83C-E9DE-45F1EC893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38BECC-6E8F-D6F7-0CFE-E62AB9284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2515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2D0BF3-2679-0C60-ACDE-616E38B26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B6F1721-6814-4419-7020-EBBCD37AA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3F044B-7504-A3F3-91B9-C4C00E44B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B80389-A7C6-D887-7B2E-E7F4DEB6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F69143-C906-B840-B1B8-DA121F4C3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32364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BB3FCC-45A1-BB20-D11A-A6D8435B9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D35D54-1205-5829-710F-4C2C943695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5A6D56-DC2A-87C4-0707-CA9CBC4FE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9F2319-F5A9-07B1-5C25-89676D49E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57A13B0-EA95-EB6D-7F0E-0D8D57A92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F07F10-9D56-A33E-2AD4-CCDEF97A9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2519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AC347D-F76F-1D1A-18D8-409F7C0BC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F74E96C-8DFE-9823-1705-47CD854D2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BE844A2-A5DB-7547-396F-F427C2232C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27ED4CF-BB2D-783B-2F95-A596681BDE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4DE894B-8CBC-9D84-0B74-EDEAC8F46C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8E149F4-0C64-B41B-DA8B-698D4694A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15421D7-6E45-8768-465A-A5D41B9AA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27E9936-4230-D6E1-568F-65615C933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3421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FD52FB-2625-CE37-97EC-733735A8E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A6FB6C1-AC7E-59EA-2797-1C1F55176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FBA6547-1F21-32E0-6137-FF6449F5D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B5136FE-87A0-AA51-859D-319C38D68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0049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6B766ED-1958-FBEB-F30F-10CF8F605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477656E-1B97-4C46-1602-73125957F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0871ED6-762E-7DA4-30B0-1B362A91D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9532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5C561C-3616-98D1-5643-CEBD1CDFF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BD8E50-BD09-01AC-98FE-E957415C0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E34C8B0-1256-DEB3-AF51-61A40DD0B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166D53-043F-6582-129C-47C45F619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5352FE-7896-D224-2CEC-D8CC0E82A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2DE457-1D3F-6E97-F2E7-CA16036D5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3492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FB7C52-785E-1890-2C88-48F2E8CA5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0ED4420-BFC5-3F6E-AEA4-B33EA7C1F5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F738A0-EA9C-4AB0-346B-637B57FCF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B6E7E5C-71DA-5291-FF2D-06A887CDE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3DB0C66-B068-7DFA-4931-81A43E36D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6FFDF44-E688-FFB9-A9F5-6DE030FF3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89847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38045B-27E2-EBC9-4055-78C5EB024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4F5078-6BF6-1FC3-6A3D-9734A231C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467B09-ECCB-C02C-AE2E-BA4545BAEB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4E1BDF-D3F6-40BD-8F20-DC2D006088EC}" type="datetimeFigureOut">
              <a:rPr lang="ru-KZ" smtClean="0"/>
              <a:t>19.09.2025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FC874E-055E-4353-EB4C-BCF1711CE0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0D88CE-BB01-AEE6-114A-8D0DD1F523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525C85-E39F-4DBA-8240-01403F6F0B1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8231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9951003-7FC8-CFE0-6148-2F636BAD8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9125"/>
            <a:ext cx="10515600" cy="5417838"/>
          </a:xfrm>
        </p:spPr>
        <p:txBody>
          <a:bodyPr/>
          <a:lstStyle/>
          <a:p>
            <a:pPr algn="ctr"/>
            <a:r>
              <a:rPr lang="ru-RU" b="1" dirty="0" err="1"/>
              <a:t>Дәріс</a:t>
            </a:r>
            <a:r>
              <a:rPr lang="ru-RU" b="1" dirty="0"/>
              <a:t> </a:t>
            </a:r>
            <a:r>
              <a:rPr lang="ru-RU" b="1" dirty="0" err="1"/>
              <a:t>тақырыбы</a:t>
            </a:r>
            <a:r>
              <a:rPr lang="ru-RU" b="1" dirty="0"/>
              <a:t>: </a:t>
            </a:r>
            <a:r>
              <a:rPr lang="ru-RU" b="1" dirty="0" err="1"/>
              <a:t>Дәрілік</a:t>
            </a:r>
            <a:r>
              <a:rPr lang="ru-RU" b="1" dirty="0"/>
              <a:t> </a:t>
            </a:r>
            <a:r>
              <a:rPr lang="ru-RU" b="1" dirty="0" err="1"/>
              <a:t>заттардың</a:t>
            </a:r>
            <a:r>
              <a:rPr lang="ru-RU" b="1" dirty="0"/>
              <a:t> </a:t>
            </a:r>
            <a:r>
              <a:rPr lang="ru-RU" b="1" dirty="0" err="1"/>
              <a:t>биожетімділігі</a:t>
            </a:r>
            <a:r>
              <a:rPr lang="ru-RU" b="1" dirty="0"/>
              <a:t> (</a:t>
            </a:r>
            <a:r>
              <a:rPr lang="en-US" b="1" dirty="0"/>
              <a:t>Bioavailability of Drugs)</a:t>
            </a:r>
            <a:endParaRPr lang="ru-RU" b="1" dirty="0"/>
          </a:p>
          <a:p>
            <a:pPr algn="ctr"/>
            <a:endParaRPr lang="en-US" b="1" dirty="0"/>
          </a:p>
          <a:p>
            <a:r>
              <a:rPr lang="ru-RU" b="1" dirty="0" err="1"/>
              <a:t>Мақсаты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студенттерге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заттардың</a:t>
            </a:r>
            <a:r>
              <a:rPr lang="ru-RU" dirty="0"/>
              <a:t> </a:t>
            </a:r>
            <a:r>
              <a:rPr lang="ru-RU" dirty="0" err="1"/>
              <a:t>биожетімділігінің</a:t>
            </a:r>
            <a:r>
              <a:rPr lang="ru-RU" dirty="0"/>
              <a:t> </a:t>
            </a:r>
            <a:r>
              <a:rPr lang="ru-RU" dirty="0" err="1"/>
              <a:t>фармацевтикалық</a:t>
            </a:r>
            <a:r>
              <a:rPr lang="ru-RU" dirty="0"/>
              <a:t>, </a:t>
            </a:r>
            <a:r>
              <a:rPr lang="ru-RU" dirty="0" err="1"/>
              <a:t>фармакокинетикалық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клиникалық</a:t>
            </a:r>
            <a:r>
              <a:rPr lang="ru-RU" dirty="0"/>
              <a:t> </a:t>
            </a:r>
            <a:r>
              <a:rPr lang="ru-RU" dirty="0" err="1"/>
              <a:t>аспектілерін</a:t>
            </a:r>
            <a:r>
              <a:rPr lang="ru-RU" dirty="0"/>
              <a:t> </a:t>
            </a:r>
            <a:r>
              <a:rPr lang="ru-RU" dirty="0" err="1"/>
              <a:t>тереңдетіп</a:t>
            </a:r>
            <a:r>
              <a:rPr lang="ru-RU" dirty="0"/>
              <a:t> </a:t>
            </a:r>
            <a:r>
              <a:rPr lang="ru-RU" dirty="0" err="1"/>
              <a:t>түсіндіру</a:t>
            </a:r>
            <a:r>
              <a:rPr lang="ru-RU" dirty="0"/>
              <a:t>, </a:t>
            </a:r>
            <a:r>
              <a:rPr lang="ru-RU" dirty="0" err="1"/>
              <a:t>биожетімділікті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 мен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факторларды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37730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2FFE3A7-9043-84FD-9DB3-BBC910E9096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75094"/>
                <a:ext cx="10515600" cy="5601869"/>
              </a:xfrm>
            </p:spPr>
            <p:txBody>
              <a:bodyPr/>
              <a:lstStyle/>
              <a:p>
                <a:r>
                  <a:rPr lang="ru-RU" b="1" dirty="0"/>
                  <a:t>1. </a:t>
                </a:r>
                <a:r>
                  <a:rPr lang="ru-RU" b="1" dirty="0" err="1"/>
                  <a:t>Кіріспе</a:t>
                </a:r>
                <a:r>
                  <a:rPr lang="ru-RU" b="1" dirty="0"/>
                  <a:t> </a:t>
                </a:r>
                <a:r>
                  <a:rPr lang="ru-RU" b="1" dirty="0" err="1"/>
                  <a:t>ұғымдар</a:t>
                </a:r>
                <a:endParaRPr lang="ru-RU" b="1" dirty="0"/>
              </a:p>
              <a:p>
                <a:r>
                  <a:rPr lang="ru-RU" b="1" dirty="0" err="1"/>
                  <a:t>Биожетімділік</a:t>
                </a:r>
                <a:r>
                  <a:rPr lang="ru-RU" b="1" dirty="0"/>
                  <a:t> (</a:t>
                </a:r>
                <a:r>
                  <a:rPr lang="en-US" b="1" dirty="0"/>
                  <a:t>Bioavailability, F):</a:t>
                </a:r>
                <a:r>
                  <a:rPr lang="en-US" dirty="0"/>
                  <a:t> </a:t>
                </a:r>
                <a:r>
                  <a:rPr lang="ru-RU" dirty="0" err="1"/>
                  <a:t>дәрілік</a:t>
                </a:r>
                <a:r>
                  <a:rPr lang="ru-RU" dirty="0"/>
                  <a:t> </a:t>
                </a:r>
                <a:r>
                  <a:rPr lang="ru-RU" dirty="0" err="1"/>
                  <a:t>заттың</a:t>
                </a:r>
                <a:r>
                  <a:rPr lang="ru-RU" dirty="0"/>
                  <a:t> </a:t>
                </a:r>
                <a:r>
                  <a:rPr lang="ru-RU" dirty="0" err="1"/>
                  <a:t>енгізілген</a:t>
                </a:r>
                <a:r>
                  <a:rPr lang="ru-RU" dirty="0"/>
                  <a:t> </a:t>
                </a:r>
                <a:r>
                  <a:rPr lang="ru-RU" dirty="0" err="1"/>
                  <a:t>мөлшерінің</a:t>
                </a:r>
                <a:r>
                  <a:rPr lang="ru-RU" dirty="0"/>
                  <a:t> </a:t>
                </a:r>
                <a:r>
                  <a:rPr lang="ru-RU" dirty="0" err="1"/>
                  <a:t>қан</a:t>
                </a:r>
                <a:r>
                  <a:rPr lang="ru-RU" dirty="0"/>
                  <a:t> </a:t>
                </a:r>
                <a:r>
                  <a:rPr lang="ru-RU" dirty="0" err="1"/>
                  <a:t>плазмасына</a:t>
                </a:r>
                <a:r>
                  <a:rPr lang="ru-RU" dirty="0"/>
                  <a:t> </a:t>
                </a:r>
                <a:r>
                  <a:rPr lang="ru-RU" dirty="0" err="1"/>
                  <a:t>өзгермеген</a:t>
                </a:r>
                <a:r>
                  <a:rPr lang="ru-RU" dirty="0"/>
                  <a:t> </a:t>
                </a:r>
                <a:r>
                  <a:rPr lang="ru-RU" dirty="0" err="1"/>
                  <a:t>күйінде</a:t>
                </a:r>
                <a:r>
                  <a:rPr lang="ru-RU" dirty="0"/>
                  <a:t> </a:t>
                </a:r>
                <a:r>
                  <a:rPr lang="ru-RU" dirty="0" err="1"/>
                  <a:t>түсу</a:t>
                </a:r>
                <a:r>
                  <a:rPr lang="ru-RU" dirty="0"/>
                  <a:t> </a:t>
                </a:r>
                <a:r>
                  <a:rPr lang="ru-RU" dirty="0" err="1"/>
                  <a:t>жылдамдығы</a:t>
                </a:r>
                <a:r>
                  <a:rPr lang="ru-RU" dirty="0"/>
                  <a:t> мен </a:t>
                </a:r>
                <a:r>
                  <a:rPr lang="ru-RU" dirty="0" err="1"/>
                  <a:t>дәрежесі</a:t>
                </a:r>
                <a:r>
                  <a:rPr lang="ru-RU" dirty="0"/>
                  <a:t>.</a:t>
                </a:r>
              </a:p>
              <a:p>
                <a:r>
                  <a:rPr lang="ru-RU" b="1" dirty="0" err="1"/>
                  <a:t>Маңызы</a:t>
                </a:r>
                <a:r>
                  <a:rPr lang="ru-RU" b="1" dirty="0"/>
                  <a:t>:</a:t>
                </a:r>
                <a:r>
                  <a:rPr lang="ru-RU" dirty="0"/>
                  <a:t> </a:t>
                </a:r>
                <a:r>
                  <a:rPr lang="ru-RU" dirty="0" err="1"/>
                  <a:t>биожетімділік</a:t>
                </a:r>
                <a:r>
                  <a:rPr lang="ru-RU" dirty="0"/>
                  <a:t> – </a:t>
                </a:r>
                <a:r>
                  <a:rPr lang="ru-RU" dirty="0" err="1"/>
                  <a:t>препараттың</a:t>
                </a:r>
                <a:r>
                  <a:rPr lang="ru-RU" dirty="0"/>
                  <a:t> </a:t>
                </a:r>
                <a:r>
                  <a:rPr lang="ru-RU" dirty="0" err="1"/>
                  <a:t>терапевтік</a:t>
                </a:r>
                <a:r>
                  <a:rPr lang="ru-RU" dirty="0"/>
                  <a:t> </a:t>
                </a:r>
                <a:r>
                  <a:rPr lang="ru-RU" dirty="0" err="1"/>
                  <a:t>тиімділігін</a:t>
                </a:r>
                <a:r>
                  <a:rPr lang="ru-RU" dirty="0"/>
                  <a:t>, </a:t>
                </a:r>
                <a:r>
                  <a:rPr lang="ru-RU" dirty="0" err="1"/>
                  <a:t>қауіпсіздігін</a:t>
                </a:r>
                <a:r>
                  <a:rPr lang="ru-RU" dirty="0"/>
                  <a:t>, </a:t>
                </a:r>
                <a:r>
                  <a:rPr lang="ru-RU" dirty="0" err="1"/>
                  <a:t>дозалау</a:t>
                </a:r>
                <a:r>
                  <a:rPr lang="ru-RU" dirty="0"/>
                  <a:t> </a:t>
                </a:r>
                <a:r>
                  <a:rPr lang="ru-RU" dirty="0" err="1"/>
                  <a:t>режимін</a:t>
                </a:r>
                <a:r>
                  <a:rPr lang="ru-RU" dirty="0"/>
                  <a:t> </a:t>
                </a:r>
                <a:r>
                  <a:rPr lang="ru-RU" dirty="0" err="1"/>
                  <a:t>анықтайтын</a:t>
                </a:r>
                <a:r>
                  <a:rPr lang="ru-RU" dirty="0"/>
                  <a:t> </a:t>
                </a:r>
                <a:r>
                  <a:rPr lang="ru-RU" dirty="0" err="1"/>
                  <a:t>басты</a:t>
                </a:r>
                <a:r>
                  <a:rPr lang="ru-RU" dirty="0"/>
                  <a:t> </a:t>
                </a:r>
                <a:r>
                  <a:rPr lang="ru-RU" dirty="0" err="1"/>
                  <a:t>фармакокинетикалық</a:t>
                </a:r>
                <a:r>
                  <a:rPr lang="ru-RU" dirty="0"/>
                  <a:t> </a:t>
                </a:r>
                <a:r>
                  <a:rPr lang="ru-RU" dirty="0" err="1"/>
                  <a:t>көрсеткіш</a:t>
                </a:r>
                <a:r>
                  <a:rPr lang="ru-RU" dirty="0"/>
                  <a:t>.</a:t>
                </a:r>
              </a:p>
              <a:p>
                <a:r>
                  <a:rPr lang="ru-RU" b="1" dirty="0"/>
                  <a:t>Формула:</a:t>
                </a:r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ru-RU" i="1"/>
                      <m:t>𝐹</m:t>
                    </m:r>
                    <m:r>
                      <a:rPr lang="ru-RU"/>
                      <m:t>=</m:t>
                    </m:r>
                    <m:f>
                      <m:fPr>
                        <m:ctrlPr>
                          <a:rPr lang="ar-AE" i="1"/>
                        </m:ctrlPr>
                      </m:fPr>
                      <m:num>
                        <m:r>
                          <a:rPr lang="ar-AE" i="1"/>
                          <m:t>𝐴𝑈</m:t>
                        </m:r>
                        <m:sSub>
                          <m:sSubPr>
                            <m:ctrlPr>
                              <a:rPr lang="ar-AE" i="1"/>
                            </m:ctrlPr>
                          </m:sSubPr>
                          <m:e>
                            <m:r>
                              <a:rPr lang="ar-AE" i="1"/>
                              <m:t>𝐶</m:t>
                            </m:r>
                          </m:e>
                          <m:sub>
                            <m:r>
                              <a:rPr lang="ar-AE" i="1"/>
                              <m:t>𝑝𝑒𝑟𝑜𝑠</m:t>
                            </m:r>
                          </m:sub>
                        </m:sSub>
                      </m:num>
                      <m:den>
                        <m:r>
                          <a:rPr lang="ar-AE" i="1"/>
                          <m:t>𝐴𝑈</m:t>
                        </m:r>
                        <m:sSub>
                          <m:sSubPr>
                            <m:ctrlPr>
                              <a:rPr lang="ar-AE" i="1"/>
                            </m:ctrlPr>
                          </m:sSubPr>
                          <m:e>
                            <m:r>
                              <a:rPr lang="ar-AE" i="1"/>
                              <m:t>𝐶</m:t>
                            </m:r>
                          </m:e>
                          <m:sub>
                            <m:r>
                              <a:rPr lang="ar-AE" i="1"/>
                              <m:t>𝐼𝑉</m:t>
                            </m:r>
                          </m:sub>
                        </m:sSub>
                      </m:den>
                    </m:f>
                    <m:r>
                      <a:rPr lang="ar-AE"/>
                      <m:t>×</m:t>
                    </m:r>
                    <m:r>
                      <a:rPr lang="ar-AE"/>
                      <m:t>100</m:t>
                    </m:r>
                    <m:r>
                      <a:rPr lang="ar-AE"/>
                      <m:t>%</m:t>
                    </m:r>
                  </m:oMath>
                </a14:m>
                <a:endParaRPr lang="ar-AE" dirty="0"/>
              </a:p>
              <a:p>
                <a:r>
                  <a:rPr lang="ru-RU" dirty="0" err="1"/>
                  <a:t>мұндағы</a:t>
                </a:r>
                <a:r>
                  <a:rPr lang="ru-RU" dirty="0"/>
                  <a:t> </a:t>
                </a:r>
                <a:r>
                  <a:rPr lang="en-US" i="1" dirty="0"/>
                  <a:t>AUC</a:t>
                </a:r>
                <a:r>
                  <a:rPr lang="en-US" dirty="0"/>
                  <a:t> – </a:t>
                </a:r>
                <a:r>
                  <a:rPr lang="ru-RU" dirty="0"/>
                  <a:t>концентрация-</a:t>
                </a:r>
                <a:r>
                  <a:rPr lang="ru-RU" dirty="0" err="1"/>
                  <a:t>уақыт</a:t>
                </a:r>
                <a:r>
                  <a:rPr lang="ru-RU" dirty="0"/>
                  <a:t> </a:t>
                </a:r>
                <a:r>
                  <a:rPr lang="ru-RU" dirty="0" err="1"/>
                  <a:t>қисығы</a:t>
                </a:r>
                <a:r>
                  <a:rPr lang="ru-RU" dirty="0"/>
                  <a:t> </a:t>
                </a:r>
                <a:r>
                  <a:rPr lang="ru-RU" dirty="0" err="1"/>
                  <a:t>астындағы</a:t>
                </a:r>
                <a:r>
                  <a:rPr lang="ru-RU" dirty="0"/>
                  <a:t> </a:t>
                </a:r>
                <a:r>
                  <a:rPr lang="ru-RU" dirty="0" err="1"/>
                  <a:t>аудан</a:t>
                </a:r>
                <a:r>
                  <a:rPr lang="ru-RU" dirty="0"/>
                  <a:t>.</a:t>
                </a:r>
              </a:p>
              <a:p>
                <a:endParaRPr lang="ru-KZ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2FFE3A7-9043-84FD-9DB3-BBC910E909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75094"/>
                <a:ext cx="10515600" cy="5601869"/>
              </a:xfrm>
              <a:blipFill>
                <a:blip r:embed="rId2"/>
                <a:stretch>
                  <a:fillRect l="-1043" t="-185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1870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8F956A6-D1F2-B14B-BACE-00352E77B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0589"/>
            <a:ext cx="10515600" cy="5636374"/>
          </a:xfrm>
        </p:spPr>
        <p:txBody>
          <a:bodyPr/>
          <a:lstStyle/>
          <a:p>
            <a:r>
              <a:rPr lang="ru-RU" b="1" dirty="0"/>
              <a:t>2. </a:t>
            </a:r>
            <a:r>
              <a:rPr lang="ru-RU" b="1" dirty="0" err="1"/>
              <a:t>Биожетімділіктің</a:t>
            </a:r>
            <a:r>
              <a:rPr lang="ru-RU" b="1" dirty="0"/>
              <a:t> </a:t>
            </a:r>
            <a:r>
              <a:rPr lang="ru-RU" b="1" dirty="0" err="1"/>
              <a:t>түрлері</a:t>
            </a:r>
            <a:endParaRPr lang="ru-RU" b="1" dirty="0"/>
          </a:p>
          <a:p>
            <a:r>
              <a:rPr lang="ru-RU" b="1" dirty="0" err="1"/>
              <a:t>Абсолюттік</a:t>
            </a:r>
            <a:r>
              <a:rPr lang="ru-RU" b="1" dirty="0"/>
              <a:t> </a:t>
            </a:r>
            <a:r>
              <a:rPr lang="ru-RU" b="1" dirty="0" err="1"/>
              <a:t>биожетімділік</a:t>
            </a:r>
            <a:r>
              <a:rPr lang="ru-RU" dirty="0"/>
              <a:t> –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заттың</a:t>
            </a:r>
            <a:r>
              <a:rPr lang="ru-RU" dirty="0"/>
              <a:t> вена </a:t>
            </a:r>
            <a:r>
              <a:rPr lang="ru-RU" dirty="0" err="1"/>
              <a:t>ішіне</a:t>
            </a:r>
            <a:r>
              <a:rPr lang="ru-RU" dirty="0"/>
              <a:t> </a:t>
            </a:r>
            <a:r>
              <a:rPr lang="ru-RU" dirty="0" err="1"/>
              <a:t>енгізумен</a:t>
            </a:r>
            <a:r>
              <a:rPr lang="ru-RU" dirty="0"/>
              <a:t> </a:t>
            </a:r>
            <a:r>
              <a:rPr lang="ru-RU" dirty="0" err="1"/>
              <a:t>салыстырғандағы</a:t>
            </a:r>
            <a:r>
              <a:rPr lang="ru-RU" dirty="0"/>
              <a:t> </a:t>
            </a:r>
            <a:r>
              <a:rPr lang="ru-RU" dirty="0" err="1"/>
              <a:t>биожетімділігі</a:t>
            </a:r>
            <a:r>
              <a:rPr lang="ru-RU" dirty="0"/>
              <a:t>.</a:t>
            </a:r>
          </a:p>
          <a:p>
            <a:pPr lvl="1"/>
            <a:r>
              <a:rPr lang="ru-RU" dirty="0" err="1"/>
              <a:t>Мысалы</a:t>
            </a:r>
            <a:r>
              <a:rPr lang="ru-RU" dirty="0"/>
              <a:t>: </a:t>
            </a:r>
            <a:r>
              <a:rPr lang="en-US" dirty="0"/>
              <a:t>F = 100% (IV </a:t>
            </a:r>
            <a:r>
              <a:rPr lang="ru-RU" dirty="0" err="1"/>
              <a:t>енгізгенде</a:t>
            </a:r>
            <a:r>
              <a:rPr lang="ru-RU" dirty="0"/>
              <a:t>), ал </a:t>
            </a:r>
            <a:r>
              <a:rPr lang="ru-RU" dirty="0" err="1"/>
              <a:t>пероральді</a:t>
            </a:r>
            <a:r>
              <a:rPr lang="ru-RU" dirty="0"/>
              <a:t> </a:t>
            </a:r>
            <a:r>
              <a:rPr lang="ru-RU" dirty="0" err="1"/>
              <a:t>қабылдағанда</a:t>
            </a:r>
            <a:r>
              <a:rPr lang="ru-RU" dirty="0"/>
              <a:t> 40–60%.</a:t>
            </a:r>
          </a:p>
          <a:p>
            <a:r>
              <a:rPr lang="ru-RU" b="1" dirty="0" err="1"/>
              <a:t>Салыстырмалы</a:t>
            </a:r>
            <a:r>
              <a:rPr lang="ru-RU" b="1" dirty="0"/>
              <a:t> </a:t>
            </a:r>
            <a:r>
              <a:rPr lang="ru-RU" b="1" dirty="0" err="1"/>
              <a:t>биожетімділік</a:t>
            </a:r>
            <a:r>
              <a:rPr lang="ru-RU" dirty="0"/>
              <a:t> –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формалары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биожетімділікті</a:t>
            </a:r>
            <a:r>
              <a:rPr lang="ru-RU" dirty="0"/>
              <a:t> </a:t>
            </a:r>
            <a:r>
              <a:rPr lang="ru-RU" dirty="0" err="1"/>
              <a:t>салыстыру</a:t>
            </a:r>
            <a:r>
              <a:rPr lang="ru-RU" dirty="0"/>
              <a:t>.</a:t>
            </a:r>
          </a:p>
          <a:p>
            <a:pPr lvl="1"/>
            <a:r>
              <a:rPr lang="ru-RU" dirty="0" err="1"/>
              <a:t>Мысалы</a:t>
            </a:r>
            <a:r>
              <a:rPr lang="ru-RU" dirty="0"/>
              <a:t>: таблетка мен капсула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салыстыру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207014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CBD5B48-78FE-6F24-FBBD-F68158C38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785" y="253042"/>
            <a:ext cx="11754928" cy="6423803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3. </a:t>
            </a:r>
            <a:r>
              <a:rPr lang="ru-RU" b="1" dirty="0" err="1"/>
              <a:t>Биожетімділікке</a:t>
            </a:r>
            <a:r>
              <a:rPr lang="ru-RU" b="1" dirty="0"/>
              <a:t> </a:t>
            </a:r>
            <a:r>
              <a:rPr lang="ru-RU" b="1" dirty="0" err="1"/>
              <a:t>әсер</a:t>
            </a:r>
            <a:r>
              <a:rPr lang="ru-RU" b="1" dirty="0"/>
              <a:t> </a:t>
            </a:r>
            <a:r>
              <a:rPr lang="ru-RU" b="1" dirty="0" err="1"/>
              <a:t>ететін</a:t>
            </a:r>
            <a:r>
              <a:rPr lang="ru-RU" b="1" dirty="0"/>
              <a:t> </a:t>
            </a:r>
            <a:r>
              <a:rPr lang="ru-RU" b="1" dirty="0" err="1"/>
              <a:t>факторлар</a:t>
            </a:r>
            <a:endParaRPr lang="ru-RU" b="1" dirty="0"/>
          </a:p>
          <a:p>
            <a:r>
              <a:rPr lang="ru-RU" b="1" dirty="0"/>
              <a:t>3.1. </a:t>
            </a:r>
            <a:r>
              <a:rPr lang="ru-RU" b="1" dirty="0" err="1"/>
              <a:t>Фармацевтикалық</a:t>
            </a:r>
            <a:r>
              <a:rPr lang="ru-RU" b="1" dirty="0"/>
              <a:t> </a:t>
            </a:r>
            <a:r>
              <a:rPr lang="ru-RU" b="1" dirty="0" err="1"/>
              <a:t>факторлар</a:t>
            </a:r>
            <a:endParaRPr lang="ru-RU" b="1" dirty="0"/>
          </a:p>
          <a:p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форманың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(</a:t>
            </a:r>
            <a:r>
              <a:rPr lang="ru-RU" dirty="0" err="1"/>
              <a:t>ерітінді</a:t>
            </a:r>
            <a:r>
              <a:rPr lang="ru-RU" dirty="0"/>
              <a:t>, суспензия, таблетка, капсула).</a:t>
            </a:r>
          </a:p>
          <a:p>
            <a:r>
              <a:rPr lang="ru-RU" dirty="0" err="1"/>
              <a:t>Жабын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(</a:t>
            </a:r>
            <a:r>
              <a:rPr lang="ru-RU" dirty="0" err="1"/>
              <a:t>энтеросолюбильді</a:t>
            </a:r>
            <a:r>
              <a:rPr lang="ru-RU" dirty="0"/>
              <a:t>, </a:t>
            </a:r>
            <a:r>
              <a:rPr lang="ru-RU" dirty="0" err="1"/>
              <a:t>пролонгирленген</a:t>
            </a:r>
            <a:r>
              <a:rPr lang="ru-RU" dirty="0"/>
              <a:t>, </a:t>
            </a:r>
            <a:r>
              <a:rPr lang="ru-RU" dirty="0" err="1"/>
              <a:t>микрокапсулалар</a:t>
            </a:r>
            <a:r>
              <a:rPr lang="ru-RU" dirty="0"/>
              <a:t>).</a:t>
            </a:r>
          </a:p>
          <a:p>
            <a:r>
              <a:rPr lang="ru-RU" dirty="0" err="1"/>
              <a:t>Экципиенттер</a:t>
            </a:r>
            <a:r>
              <a:rPr lang="ru-RU" dirty="0"/>
              <a:t> (</a:t>
            </a:r>
            <a:r>
              <a:rPr lang="ru-RU" dirty="0" err="1"/>
              <a:t>толтырғыштар</a:t>
            </a:r>
            <a:r>
              <a:rPr lang="ru-RU" dirty="0"/>
              <a:t>, </a:t>
            </a:r>
            <a:r>
              <a:rPr lang="ru-RU" dirty="0" err="1"/>
              <a:t>дисинтегранттар</a:t>
            </a:r>
            <a:r>
              <a:rPr lang="ru-RU" dirty="0"/>
              <a:t>, </a:t>
            </a:r>
            <a:r>
              <a:rPr lang="ru-RU" dirty="0" err="1"/>
              <a:t>байланыстырушылар</a:t>
            </a:r>
            <a:r>
              <a:rPr lang="ru-RU" dirty="0"/>
              <a:t>).</a:t>
            </a:r>
          </a:p>
          <a:p>
            <a:r>
              <a:rPr lang="ru-RU" dirty="0" err="1"/>
              <a:t>Өндірістік</a:t>
            </a:r>
            <a:r>
              <a:rPr lang="ru-RU" dirty="0"/>
              <a:t> технология (</a:t>
            </a:r>
            <a:r>
              <a:rPr lang="ru-RU" dirty="0" err="1"/>
              <a:t>сығу</a:t>
            </a:r>
            <a:r>
              <a:rPr lang="ru-RU" dirty="0"/>
              <a:t> </a:t>
            </a:r>
            <a:r>
              <a:rPr lang="ru-RU" dirty="0" err="1"/>
              <a:t>қысымы</a:t>
            </a:r>
            <a:r>
              <a:rPr lang="ru-RU" dirty="0"/>
              <a:t>, грануляция </a:t>
            </a:r>
            <a:r>
              <a:rPr lang="ru-RU" dirty="0" err="1"/>
              <a:t>әдісі</a:t>
            </a:r>
            <a:r>
              <a:rPr lang="ru-RU" dirty="0"/>
              <a:t>, лиофилизация).</a:t>
            </a:r>
          </a:p>
          <a:p>
            <a:r>
              <a:rPr lang="ru-RU" b="1" dirty="0"/>
              <a:t>3.2. </a:t>
            </a:r>
            <a:r>
              <a:rPr lang="ru-RU" b="1" dirty="0" err="1"/>
              <a:t>Фармакокинетикалық</a:t>
            </a:r>
            <a:r>
              <a:rPr lang="ru-RU" b="1" dirty="0"/>
              <a:t> </a:t>
            </a:r>
            <a:r>
              <a:rPr lang="ru-RU" b="1" dirty="0" err="1"/>
              <a:t>факторлар</a:t>
            </a:r>
            <a:endParaRPr lang="ru-RU" b="1" dirty="0"/>
          </a:p>
          <a:p>
            <a:r>
              <a:rPr lang="ru-RU" b="1" dirty="0" err="1"/>
              <a:t>Сіңірілу</a:t>
            </a:r>
            <a:r>
              <a:rPr lang="ru-RU" b="1" dirty="0"/>
              <a:t>:</a:t>
            </a:r>
            <a:r>
              <a:rPr lang="ru-RU" dirty="0"/>
              <a:t> еру </a:t>
            </a:r>
            <a:r>
              <a:rPr lang="ru-RU" dirty="0" err="1"/>
              <a:t>жылдамдығы</a:t>
            </a:r>
            <a:r>
              <a:rPr lang="ru-RU" dirty="0"/>
              <a:t>, мембрана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өту</a:t>
            </a:r>
            <a:r>
              <a:rPr lang="ru-RU" dirty="0"/>
              <a:t> </a:t>
            </a:r>
            <a:r>
              <a:rPr lang="ru-RU" dirty="0" err="1"/>
              <a:t>механизмі</a:t>
            </a:r>
            <a:r>
              <a:rPr lang="ru-RU" dirty="0"/>
              <a:t> (</a:t>
            </a:r>
            <a:r>
              <a:rPr lang="ru-RU" dirty="0" err="1"/>
              <a:t>пассивті</a:t>
            </a:r>
            <a:r>
              <a:rPr lang="ru-RU" dirty="0"/>
              <a:t> диффузия, </a:t>
            </a:r>
            <a:r>
              <a:rPr lang="ru-RU" dirty="0" err="1"/>
              <a:t>белсенді</a:t>
            </a:r>
            <a:r>
              <a:rPr lang="ru-RU" dirty="0"/>
              <a:t> </a:t>
            </a:r>
            <a:r>
              <a:rPr lang="ru-RU" dirty="0" err="1"/>
              <a:t>тасымал</a:t>
            </a:r>
            <a:r>
              <a:rPr lang="ru-RU" dirty="0"/>
              <a:t>).</a:t>
            </a:r>
          </a:p>
          <a:p>
            <a:r>
              <a:rPr lang="ru-RU" b="1" dirty="0" err="1"/>
              <a:t>Алғашқы</a:t>
            </a:r>
            <a:r>
              <a:rPr lang="ru-RU" b="1" dirty="0"/>
              <a:t> </a:t>
            </a:r>
            <a:r>
              <a:rPr lang="ru-RU" b="1" dirty="0" err="1"/>
              <a:t>өту</a:t>
            </a:r>
            <a:r>
              <a:rPr lang="ru-RU" b="1" dirty="0"/>
              <a:t> </a:t>
            </a:r>
            <a:r>
              <a:rPr lang="ru-RU" b="1" dirty="0" err="1"/>
              <a:t>метаболизмі</a:t>
            </a:r>
            <a:r>
              <a:rPr lang="ru-RU" b="1" dirty="0"/>
              <a:t> (</a:t>
            </a:r>
            <a:r>
              <a:rPr lang="en-US" b="1" dirty="0"/>
              <a:t>First-pass effect):</a:t>
            </a:r>
            <a:r>
              <a:rPr lang="en-US" dirty="0"/>
              <a:t> </a:t>
            </a:r>
            <a:r>
              <a:rPr lang="ru-RU" dirty="0" err="1"/>
              <a:t>бауыр</a:t>
            </a:r>
            <a:r>
              <a:rPr lang="ru-RU" dirty="0"/>
              <a:t> мен </a:t>
            </a:r>
            <a:r>
              <a:rPr lang="ru-RU" dirty="0" err="1"/>
              <a:t>ішек</a:t>
            </a:r>
            <a:r>
              <a:rPr lang="ru-RU" dirty="0"/>
              <a:t> </a:t>
            </a:r>
            <a:r>
              <a:rPr lang="ru-RU" dirty="0" err="1"/>
              <a:t>қабырғасындағы</a:t>
            </a:r>
            <a:r>
              <a:rPr lang="ru-RU" dirty="0"/>
              <a:t> метаболизм.</a:t>
            </a:r>
          </a:p>
          <a:p>
            <a:r>
              <a:rPr lang="ru-RU" b="1" dirty="0"/>
              <a:t>Плазма </a:t>
            </a:r>
            <a:r>
              <a:rPr lang="ru-RU" b="1" dirty="0" err="1"/>
              <a:t>ақуыздарымен</a:t>
            </a:r>
            <a:r>
              <a:rPr lang="ru-RU" b="1" dirty="0"/>
              <a:t> </a:t>
            </a:r>
            <a:r>
              <a:rPr lang="ru-RU" b="1" dirty="0" err="1"/>
              <a:t>байланысу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биожетімділікті</a:t>
            </a:r>
            <a:r>
              <a:rPr lang="ru-RU" dirty="0"/>
              <a:t> </a:t>
            </a:r>
            <a:r>
              <a:rPr lang="ru-RU" dirty="0" err="1"/>
              <a:t>төмендетуі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</a:t>
            </a:r>
          </a:p>
          <a:p>
            <a:r>
              <a:rPr lang="ru-RU" b="1" dirty="0"/>
              <a:t>3.3. </a:t>
            </a:r>
            <a:r>
              <a:rPr lang="ru-RU" b="1" dirty="0" err="1"/>
              <a:t>Физиологиялық</a:t>
            </a:r>
            <a:r>
              <a:rPr lang="ru-RU" b="1" dirty="0"/>
              <a:t> </a:t>
            </a:r>
            <a:r>
              <a:rPr lang="ru-RU" b="1" dirty="0" err="1"/>
              <a:t>факторлар</a:t>
            </a:r>
            <a:endParaRPr lang="ru-RU" b="1" dirty="0"/>
          </a:p>
          <a:p>
            <a:r>
              <a:rPr lang="ru-RU" dirty="0" err="1"/>
              <a:t>Асқазан-ішек</a:t>
            </a:r>
            <a:r>
              <a:rPr lang="ru-RU" dirty="0"/>
              <a:t> </a:t>
            </a:r>
            <a:r>
              <a:rPr lang="ru-RU" dirty="0" err="1"/>
              <a:t>жолының</a:t>
            </a:r>
            <a:r>
              <a:rPr lang="ru-RU" dirty="0"/>
              <a:t> рН </a:t>
            </a:r>
            <a:r>
              <a:rPr lang="ru-RU" dirty="0" err="1"/>
              <a:t>деңгейі</a:t>
            </a:r>
            <a:r>
              <a:rPr lang="ru-RU" dirty="0"/>
              <a:t>.</a:t>
            </a:r>
          </a:p>
          <a:p>
            <a:r>
              <a:rPr lang="ru-RU" dirty="0" err="1"/>
              <a:t>Асқазанның</a:t>
            </a:r>
            <a:r>
              <a:rPr lang="ru-RU" dirty="0"/>
              <a:t> </a:t>
            </a:r>
            <a:r>
              <a:rPr lang="ru-RU" dirty="0" err="1"/>
              <a:t>босау</a:t>
            </a:r>
            <a:r>
              <a:rPr lang="ru-RU" dirty="0"/>
              <a:t> </a:t>
            </a:r>
            <a:r>
              <a:rPr lang="ru-RU" dirty="0" err="1"/>
              <a:t>жылдамдығы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ішек</a:t>
            </a:r>
            <a:r>
              <a:rPr lang="ru-RU" dirty="0"/>
              <a:t> </a:t>
            </a:r>
            <a:r>
              <a:rPr lang="ru-RU" dirty="0" err="1"/>
              <a:t>перистальтикасы</a:t>
            </a:r>
            <a:r>
              <a:rPr lang="ru-RU" dirty="0"/>
              <a:t>.</a:t>
            </a:r>
          </a:p>
          <a:p>
            <a:r>
              <a:rPr lang="ru-RU" dirty="0" err="1"/>
              <a:t>Тамақтану</a:t>
            </a:r>
            <a:r>
              <a:rPr lang="ru-RU" dirty="0"/>
              <a:t> (</a:t>
            </a:r>
            <a:r>
              <a:rPr lang="ru-RU" dirty="0" err="1"/>
              <a:t>майлы</a:t>
            </a:r>
            <a:r>
              <a:rPr lang="ru-RU" dirty="0"/>
              <a:t> </a:t>
            </a:r>
            <a:r>
              <a:rPr lang="ru-RU" dirty="0" err="1"/>
              <a:t>тағамдар</a:t>
            </a:r>
            <a:r>
              <a:rPr lang="ru-RU" dirty="0"/>
              <a:t> </a:t>
            </a:r>
            <a:r>
              <a:rPr lang="ru-RU" dirty="0" err="1"/>
              <a:t>липофильді</a:t>
            </a:r>
            <a:r>
              <a:rPr lang="ru-RU" dirty="0"/>
              <a:t> </a:t>
            </a:r>
            <a:r>
              <a:rPr lang="ru-RU" dirty="0" err="1"/>
              <a:t>заттардың</a:t>
            </a:r>
            <a:r>
              <a:rPr lang="ru-RU" dirty="0"/>
              <a:t> </a:t>
            </a:r>
            <a:r>
              <a:rPr lang="ru-RU" dirty="0" err="1"/>
              <a:t>сіңірілуін</a:t>
            </a:r>
            <a:r>
              <a:rPr lang="ru-RU" dirty="0"/>
              <a:t> </a:t>
            </a:r>
            <a:r>
              <a:rPr lang="ru-RU" dirty="0" err="1"/>
              <a:t>күшейтеді</a:t>
            </a:r>
            <a:r>
              <a:rPr lang="ru-RU" dirty="0"/>
              <a:t>).</a:t>
            </a:r>
          </a:p>
          <a:p>
            <a:r>
              <a:rPr lang="ru-RU" dirty="0" err="1"/>
              <a:t>Жас</a:t>
            </a:r>
            <a:r>
              <a:rPr lang="ru-RU" dirty="0"/>
              <a:t>, </a:t>
            </a:r>
            <a:r>
              <a:rPr lang="ru-RU" dirty="0" err="1"/>
              <a:t>жыныс</a:t>
            </a:r>
            <a:r>
              <a:rPr lang="ru-RU" dirty="0"/>
              <a:t>, </a:t>
            </a:r>
            <a:r>
              <a:rPr lang="ru-RU" dirty="0" err="1"/>
              <a:t>генетикалық</a:t>
            </a:r>
            <a:r>
              <a:rPr lang="ru-RU" dirty="0"/>
              <a:t> </a:t>
            </a:r>
            <a:r>
              <a:rPr lang="ru-RU" dirty="0" err="1"/>
              <a:t>полиморфизмдер</a:t>
            </a:r>
            <a:r>
              <a:rPr lang="ru-RU" dirty="0"/>
              <a:t> (</a:t>
            </a:r>
            <a:r>
              <a:rPr lang="en-US" dirty="0"/>
              <a:t>CYP450 </a:t>
            </a:r>
            <a:r>
              <a:rPr lang="ru-RU" dirty="0" err="1"/>
              <a:t>ферменттерінің</a:t>
            </a:r>
            <a:r>
              <a:rPr lang="ru-RU" dirty="0"/>
              <a:t> </a:t>
            </a:r>
            <a:r>
              <a:rPr lang="ru-RU" dirty="0" err="1"/>
              <a:t>әртүрлілігі</a:t>
            </a:r>
            <a:r>
              <a:rPr lang="ru-RU" dirty="0"/>
              <a:t>).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33358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EDF28D-A194-5E1A-9419-A11B50F20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4581"/>
            <a:ext cx="10515600" cy="5682382"/>
          </a:xfrm>
        </p:spPr>
        <p:txBody>
          <a:bodyPr/>
          <a:lstStyle/>
          <a:p>
            <a:r>
              <a:rPr lang="ru-RU" b="1" dirty="0"/>
              <a:t>4. </a:t>
            </a:r>
            <a:r>
              <a:rPr lang="ru-RU" b="1" dirty="0" err="1"/>
              <a:t>Биожетімділікті</a:t>
            </a:r>
            <a:r>
              <a:rPr lang="ru-RU" b="1" dirty="0"/>
              <a:t> </a:t>
            </a:r>
            <a:r>
              <a:rPr lang="ru-RU" b="1" dirty="0" err="1"/>
              <a:t>зерттеу</a:t>
            </a:r>
            <a:r>
              <a:rPr lang="ru-RU" b="1" dirty="0"/>
              <a:t> </a:t>
            </a:r>
            <a:r>
              <a:rPr lang="ru-RU" b="1" dirty="0" err="1"/>
              <a:t>әдістері</a:t>
            </a:r>
            <a:endParaRPr lang="ru-RU" b="1" dirty="0"/>
          </a:p>
          <a:p>
            <a:r>
              <a:rPr lang="ru-RU" b="1" dirty="0" err="1"/>
              <a:t>Фармакокинетикалық</a:t>
            </a:r>
            <a:r>
              <a:rPr lang="ru-RU" b="1" dirty="0"/>
              <a:t> </a:t>
            </a:r>
            <a:r>
              <a:rPr lang="ru-RU" b="1" dirty="0" err="1"/>
              <a:t>әдістер</a:t>
            </a:r>
            <a:r>
              <a:rPr lang="ru-RU" b="1" dirty="0"/>
              <a:t>:</a:t>
            </a:r>
            <a:endParaRPr lang="ru-RU" dirty="0"/>
          </a:p>
          <a:p>
            <a:pPr lvl="1"/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плазмасындағы</a:t>
            </a:r>
            <a:r>
              <a:rPr lang="ru-RU" dirty="0"/>
              <a:t> </a:t>
            </a:r>
            <a:r>
              <a:rPr lang="ru-RU" dirty="0" err="1"/>
              <a:t>концентрацияны</a:t>
            </a:r>
            <a:r>
              <a:rPr lang="ru-RU" dirty="0"/>
              <a:t> </a:t>
            </a:r>
            <a:r>
              <a:rPr lang="ru-RU" dirty="0" err="1"/>
              <a:t>анықтау</a:t>
            </a:r>
            <a:r>
              <a:rPr lang="ru-RU" dirty="0"/>
              <a:t> (</a:t>
            </a:r>
            <a:r>
              <a:rPr lang="en-US" dirty="0"/>
              <a:t>HPLC, </a:t>
            </a:r>
            <a:r>
              <a:rPr lang="ru-RU" dirty="0"/>
              <a:t>масс-спектрометрия).</a:t>
            </a:r>
          </a:p>
          <a:p>
            <a:pPr lvl="1"/>
            <a:r>
              <a:rPr lang="en-US" dirty="0"/>
              <a:t>AUC, </a:t>
            </a:r>
            <a:r>
              <a:rPr lang="en-US" dirty="0" err="1"/>
              <a:t>Tmax</a:t>
            </a:r>
            <a:r>
              <a:rPr lang="en-US" dirty="0"/>
              <a:t>, Cmax </a:t>
            </a:r>
            <a:r>
              <a:rPr lang="ru-RU" dirty="0" err="1"/>
              <a:t>есептеу</a:t>
            </a:r>
            <a:r>
              <a:rPr lang="ru-RU" dirty="0"/>
              <a:t>.</a:t>
            </a:r>
          </a:p>
          <a:p>
            <a:r>
              <a:rPr lang="ru-RU" b="1" dirty="0" err="1"/>
              <a:t>Фармакодинамикалық</a:t>
            </a:r>
            <a:r>
              <a:rPr lang="ru-RU" b="1" dirty="0"/>
              <a:t> </a:t>
            </a:r>
            <a:r>
              <a:rPr lang="ru-RU" b="1" dirty="0" err="1"/>
              <a:t>әдістер</a:t>
            </a:r>
            <a:r>
              <a:rPr lang="ru-RU" b="1" dirty="0"/>
              <a:t>:</a:t>
            </a:r>
            <a:endParaRPr lang="ru-RU" dirty="0"/>
          </a:p>
          <a:p>
            <a:pPr lvl="1"/>
            <a:r>
              <a:rPr lang="ru-RU" dirty="0" err="1"/>
              <a:t>Препараттың</a:t>
            </a:r>
            <a:r>
              <a:rPr lang="ru-RU" dirty="0"/>
              <a:t> </a:t>
            </a:r>
            <a:r>
              <a:rPr lang="ru-RU" dirty="0" err="1"/>
              <a:t>физиологиялық</a:t>
            </a:r>
            <a:r>
              <a:rPr lang="ru-RU" dirty="0"/>
              <a:t> </a:t>
            </a:r>
            <a:r>
              <a:rPr lang="ru-RU" dirty="0" err="1"/>
              <a:t>әсерін</a:t>
            </a:r>
            <a:r>
              <a:rPr lang="ru-RU" dirty="0"/>
              <a:t> </a:t>
            </a:r>
            <a:r>
              <a:rPr lang="ru-RU" dirty="0" err="1"/>
              <a:t>салыстыру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антигипертензивті</a:t>
            </a:r>
            <a:r>
              <a:rPr lang="ru-RU" dirty="0"/>
              <a:t> </a:t>
            </a:r>
            <a:r>
              <a:rPr lang="ru-RU" dirty="0" err="1"/>
              <a:t>әсері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).</a:t>
            </a:r>
          </a:p>
          <a:p>
            <a:r>
              <a:rPr lang="ru-RU" b="1" dirty="0"/>
              <a:t>Клинико-</a:t>
            </a:r>
            <a:r>
              <a:rPr lang="ru-RU" b="1" dirty="0" err="1"/>
              <a:t>статистикалық</a:t>
            </a:r>
            <a:r>
              <a:rPr lang="ru-RU" b="1" dirty="0"/>
              <a:t> </a:t>
            </a:r>
            <a:r>
              <a:rPr lang="ru-RU" b="1" dirty="0" err="1"/>
              <a:t>әдістер</a:t>
            </a:r>
            <a:r>
              <a:rPr lang="ru-RU" b="1" dirty="0"/>
              <a:t>:</a:t>
            </a:r>
            <a:endParaRPr lang="ru-RU" dirty="0"/>
          </a:p>
          <a:p>
            <a:pPr lvl="1"/>
            <a:r>
              <a:rPr lang="ru-RU" dirty="0" err="1"/>
              <a:t>Популяциялық</a:t>
            </a:r>
            <a:r>
              <a:rPr lang="ru-RU" dirty="0"/>
              <a:t> </a:t>
            </a:r>
            <a:r>
              <a:rPr lang="ru-RU" dirty="0" err="1"/>
              <a:t>зерттеулерде</a:t>
            </a:r>
            <a:r>
              <a:rPr lang="ru-RU" dirty="0"/>
              <a:t> </a:t>
            </a:r>
            <a:r>
              <a:rPr lang="ru-RU" dirty="0" err="1"/>
              <a:t>терапевтік</a:t>
            </a:r>
            <a:r>
              <a:rPr lang="ru-RU" dirty="0"/>
              <a:t> </a:t>
            </a:r>
            <a:r>
              <a:rPr lang="ru-RU" dirty="0" err="1"/>
              <a:t>тиімділікті</a:t>
            </a:r>
            <a:r>
              <a:rPr lang="ru-RU" dirty="0"/>
              <a:t> </a:t>
            </a:r>
            <a:r>
              <a:rPr lang="ru-RU" dirty="0" err="1"/>
              <a:t>салыстыру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191331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10E94C-C895-C532-17B0-AFD223C96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95" y="264543"/>
            <a:ext cx="11283351" cy="591242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5. </a:t>
            </a:r>
            <a:r>
              <a:rPr lang="ru-RU" b="1" dirty="0" err="1"/>
              <a:t>Биожетімділік</a:t>
            </a:r>
            <a:r>
              <a:rPr lang="ru-RU" b="1" dirty="0"/>
              <a:t> пен </a:t>
            </a:r>
            <a:r>
              <a:rPr lang="ru-RU" b="1" dirty="0" err="1"/>
              <a:t>биоэквиваленттілік</a:t>
            </a:r>
            <a:endParaRPr lang="ru-RU" b="1" dirty="0"/>
          </a:p>
          <a:p>
            <a:r>
              <a:rPr lang="ru-RU" b="1" dirty="0" err="1"/>
              <a:t>Биоэквиваленттілік</a:t>
            </a:r>
            <a:r>
              <a:rPr lang="ru-RU" dirty="0"/>
              <a:t> –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препараттың</a:t>
            </a:r>
            <a:r>
              <a:rPr lang="ru-RU" dirty="0"/>
              <a:t> (</a:t>
            </a:r>
            <a:r>
              <a:rPr lang="ru-RU" dirty="0" err="1"/>
              <a:t>әдетте</a:t>
            </a:r>
            <a:r>
              <a:rPr lang="ru-RU" dirty="0"/>
              <a:t> генерик пен оригинал)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дозада</a:t>
            </a:r>
            <a:r>
              <a:rPr lang="ru-RU" dirty="0"/>
              <a:t>,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 </a:t>
            </a:r>
            <a:r>
              <a:rPr lang="ru-RU" dirty="0" err="1"/>
              <a:t>енгізілгенде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биожетімділік</a:t>
            </a:r>
            <a:r>
              <a:rPr lang="ru-RU" dirty="0"/>
              <a:t> </a:t>
            </a:r>
            <a:r>
              <a:rPr lang="ru-RU" dirty="0" err="1"/>
              <a:t>көрсеткіштері</a:t>
            </a:r>
            <a:r>
              <a:rPr lang="ru-RU" dirty="0"/>
              <a:t> </a:t>
            </a:r>
            <a:r>
              <a:rPr lang="ru-RU" dirty="0" err="1"/>
              <a:t>клиникалық</a:t>
            </a:r>
            <a:r>
              <a:rPr lang="ru-RU" dirty="0"/>
              <a:t> </a:t>
            </a:r>
            <a:r>
              <a:rPr lang="ru-RU" dirty="0" err="1"/>
              <a:t>тұрғыда</a:t>
            </a:r>
            <a:r>
              <a:rPr lang="ru-RU" dirty="0"/>
              <a:t> </a:t>
            </a:r>
            <a:r>
              <a:rPr lang="ru-RU" dirty="0" err="1"/>
              <a:t>тең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.</a:t>
            </a:r>
          </a:p>
          <a:p>
            <a:r>
              <a:rPr lang="ru-RU" dirty="0" err="1"/>
              <a:t>Дүниежүзілік</a:t>
            </a:r>
            <a:r>
              <a:rPr lang="ru-RU" dirty="0"/>
              <a:t> </a:t>
            </a:r>
            <a:r>
              <a:rPr lang="ru-RU" dirty="0" err="1"/>
              <a:t>тәжірибеде</a:t>
            </a:r>
            <a:r>
              <a:rPr lang="ru-RU" dirty="0"/>
              <a:t> </a:t>
            </a:r>
            <a:r>
              <a:rPr lang="ru-RU" dirty="0" err="1"/>
              <a:t>биоэквиваленттілік</a:t>
            </a:r>
            <a:r>
              <a:rPr lang="ru-RU" dirty="0"/>
              <a:t> </a:t>
            </a:r>
            <a:r>
              <a:rPr lang="ru-RU" dirty="0" err="1"/>
              <a:t>сынақтары</a:t>
            </a:r>
            <a:r>
              <a:rPr lang="ru-RU" dirty="0"/>
              <a:t> генерик </a:t>
            </a:r>
            <a:r>
              <a:rPr lang="ru-RU" dirty="0" err="1"/>
              <a:t>препараттарды</a:t>
            </a:r>
            <a:r>
              <a:rPr lang="ru-RU" dirty="0"/>
              <a:t> </a:t>
            </a:r>
            <a:r>
              <a:rPr lang="ru-RU" dirty="0" err="1"/>
              <a:t>тіркеудің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шарты</a:t>
            </a:r>
            <a:r>
              <a:rPr lang="ru-RU" dirty="0"/>
              <a:t>.</a:t>
            </a:r>
          </a:p>
          <a:p>
            <a:br>
              <a:rPr lang="ru-RU" dirty="0"/>
            </a:br>
            <a:endParaRPr lang="ru-RU" dirty="0"/>
          </a:p>
          <a:p>
            <a:r>
              <a:rPr lang="ru-RU" b="1" dirty="0"/>
              <a:t>6. </a:t>
            </a:r>
            <a:r>
              <a:rPr lang="ru-RU" b="1" dirty="0" err="1"/>
              <a:t>Қолданбалы</a:t>
            </a:r>
            <a:r>
              <a:rPr lang="ru-RU" b="1" dirty="0"/>
              <a:t> </a:t>
            </a:r>
            <a:r>
              <a:rPr lang="ru-RU" b="1" dirty="0" err="1"/>
              <a:t>маңызы</a:t>
            </a:r>
            <a:endParaRPr lang="ru-RU" b="1" dirty="0"/>
          </a:p>
          <a:p>
            <a:r>
              <a:rPr lang="ru-RU" b="1" dirty="0" err="1"/>
              <a:t>Фармацевтикалық</a:t>
            </a:r>
            <a:r>
              <a:rPr lang="ru-RU" b="1" dirty="0"/>
              <a:t> </a:t>
            </a:r>
            <a:r>
              <a:rPr lang="ru-RU" b="1" dirty="0" err="1"/>
              <a:t>өндірісте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формаларды</a:t>
            </a:r>
            <a:r>
              <a:rPr lang="ru-RU" dirty="0"/>
              <a:t> </a:t>
            </a:r>
            <a:r>
              <a:rPr lang="ru-RU" dirty="0" err="1"/>
              <a:t>құрастыруда</a:t>
            </a:r>
            <a:r>
              <a:rPr lang="ru-RU" dirty="0"/>
              <a:t> </a:t>
            </a:r>
            <a:r>
              <a:rPr lang="ru-RU" dirty="0" err="1"/>
              <a:t>биожетімділікті</a:t>
            </a:r>
            <a:r>
              <a:rPr lang="ru-RU" dirty="0"/>
              <a:t> </a:t>
            </a:r>
            <a:r>
              <a:rPr lang="ru-RU" dirty="0" err="1"/>
              <a:t>арттыру</a:t>
            </a:r>
            <a:r>
              <a:rPr lang="ru-RU" dirty="0"/>
              <a:t> – </a:t>
            </a:r>
            <a:r>
              <a:rPr lang="ru-RU" dirty="0" err="1"/>
              <a:t>басты</a:t>
            </a:r>
            <a:r>
              <a:rPr lang="ru-RU" dirty="0"/>
              <a:t> </a:t>
            </a:r>
            <a:r>
              <a:rPr lang="ru-RU" dirty="0" err="1"/>
              <a:t>міндет</a:t>
            </a:r>
            <a:r>
              <a:rPr lang="ru-RU" dirty="0"/>
              <a:t>.</a:t>
            </a:r>
          </a:p>
          <a:p>
            <a:r>
              <a:rPr lang="ru-RU" b="1" dirty="0" err="1"/>
              <a:t>Клиникалық</a:t>
            </a:r>
            <a:r>
              <a:rPr lang="ru-RU" b="1" dirty="0"/>
              <a:t> </a:t>
            </a:r>
            <a:r>
              <a:rPr lang="ru-RU" b="1" dirty="0" err="1"/>
              <a:t>фармакологияда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дозаны</a:t>
            </a:r>
            <a:r>
              <a:rPr lang="ru-RU" dirty="0"/>
              <a:t> </a:t>
            </a:r>
            <a:r>
              <a:rPr lang="ru-RU" dirty="0" err="1"/>
              <a:t>дәл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ru-RU" dirty="0"/>
              <a:t>,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форманы</a:t>
            </a:r>
            <a:r>
              <a:rPr lang="ru-RU" dirty="0"/>
              <a:t> </a:t>
            </a:r>
            <a:r>
              <a:rPr lang="ru-RU" dirty="0" err="1"/>
              <a:t>таңдау</a:t>
            </a:r>
            <a:r>
              <a:rPr lang="ru-RU" dirty="0"/>
              <a:t>, </a:t>
            </a:r>
            <a:r>
              <a:rPr lang="ru-RU" dirty="0" err="1"/>
              <a:t>жанама</a:t>
            </a:r>
            <a:r>
              <a:rPr lang="ru-RU" dirty="0"/>
              <a:t> </a:t>
            </a:r>
            <a:r>
              <a:rPr lang="ru-RU" dirty="0" err="1"/>
              <a:t>әсерлердің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.</a:t>
            </a:r>
          </a:p>
          <a:p>
            <a:r>
              <a:rPr lang="ru-RU" b="1" dirty="0" err="1"/>
              <a:t>Регуляторлық</a:t>
            </a:r>
            <a:r>
              <a:rPr lang="ru-RU" b="1" dirty="0"/>
              <a:t> </a:t>
            </a:r>
            <a:r>
              <a:rPr lang="ru-RU" b="1" dirty="0" err="1"/>
              <a:t>талаптар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en-US" dirty="0"/>
              <a:t>EMA, FDA, ICH </a:t>
            </a:r>
            <a:r>
              <a:rPr lang="ru-RU" dirty="0" err="1"/>
              <a:t>нұсқаулықтарына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, </a:t>
            </a:r>
            <a:r>
              <a:rPr lang="ru-RU" dirty="0" err="1"/>
              <a:t>биоэквиваленттілік</a:t>
            </a:r>
            <a:r>
              <a:rPr lang="ru-RU" dirty="0"/>
              <a:t> </a:t>
            </a:r>
            <a:r>
              <a:rPr lang="ru-RU" dirty="0" err="1"/>
              <a:t>дәлелденбейінше</a:t>
            </a:r>
            <a:r>
              <a:rPr lang="ru-RU" dirty="0"/>
              <a:t> генерик </a:t>
            </a:r>
            <a:r>
              <a:rPr lang="ru-RU" dirty="0" err="1"/>
              <a:t>нарыққа</a:t>
            </a:r>
            <a:r>
              <a:rPr lang="ru-RU" dirty="0"/>
              <a:t> </a:t>
            </a:r>
            <a:r>
              <a:rPr lang="ru-RU" dirty="0" err="1"/>
              <a:t>шығарылмайды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82455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271458-7DBB-641E-9BCF-66D7015ED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4486"/>
            <a:ext cx="10515600" cy="4351338"/>
          </a:xfrm>
        </p:spPr>
        <p:txBody>
          <a:bodyPr/>
          <a:lstStyle/>
          <a:p>
            <a:r>
              <a:rPr lang="ru-RU" b="1" dirty="0"/>
              <a:t>7. </a:t>
            </a:r>
            <a:r>
              <a:rPr lang="ru-RU" b="1" dirty="0" err="1"/>
              <a:t>Биожетімділікті</a:t>
            </a:r>
            <a:r>
              <a:rPr lang="ru-RU" b="1" dirty="0"/>
              <a:t> </a:t>
            </a:r>
            <a:r>
              <a:rPr lang="ru-RU" b="1" dirty="0" err="1"/>
              <a:t>жақсарту</a:t>
            </a:r>
            <a:r>
              <a:rPr lang="ru-RU" b="1" dirty="0"/>
              <a:t> </a:t>
            </a:r>
            <a:r>
              <a:rPr lang="ru-RU" b="1" dirty="0" err="1"/>
              <a:t>стратегиялары</a:t>
            </a:r>
            <a:endParaRPr lang="ru-RU" b="1" dirty="0"/>
          </a:p>
          <a:p>
            <a:r>
              <a:rPr lang="ru-RU" dirty="0" err="1"/>
              <a:t>Липосомалар</a:t>
            </a:r>
            <a:r>
              <a:rPr lang="ru-RU" dirty="0"/>
              <a:t>, </a:t>
            </a:r>
            <a:r>
              <a:rPr lang="ru-RU" dirty="0" err="1"/>
              <a:t>нанобөлшектер</a:t>
            </a:r>
            <a:r>
              <a:rPr lang="ru-RU" dirty="0"/>
              <a:t>, </a:t>
            </a:r>
            <a:r>
              <a:rPr lang="ru-RU" dirty="0" err="1"/>
              <a:t>микросфералар</a:t>
            </a:r>
            <a:r>
              <a:rPr lang="ru-RU" dirty="0"/>
              <a:t>.</a:t>
            </a:r>
          </a:p>
          <a:p>
            <a:r>
              <a:rPr lang="ru-RU" dirty="0" err="1"/>
              <a:t>Продрагтар</a:t>
            </a:r>
            <a:r>
              <a:rPr lang="ru-RU" dirty="0"/>
              <a:t> (</a:t>
            </a:r>
            <a:r>
              <a:rPr lang="en-US" dirty="0"/>
              <a:t>Prodrug design).</a:t>
            </a:r>
          </a:p>
          <a:p>
            <a:r>
              <a:rPr lang="ru-RU" dirty="0" err="1"/>
              <a:t>Пероральді</a:t>
            </a:r>
            <a:r>
              <a:rPr lang="ru-RU" dirty="0"/>
              <a:t> </a:t>
            </a:r>
            <a:r>
              <a:rPr lang="ru-RU" dirty="0" err="1"/>
              <a:t>биожетімділікті</a:t>
            </a:r>
            <a:r>
              <a:rPr lang="ru-RU" dirty="0"/>
              <a:t> </a:t>
            </a:r>
            <a:r>
              <a:rPr lang="ru-RU" dirty="0" err="1"/>
              <a:t>күшейтетін</a:t>
            </a:r>
            <a:r>
              <a:rPr lang="ru-RU" dirty="0"/>
              <a:t> </a:t>
            </a:r>
            <a:r>
              <a:rPr lang="ru-RU" dirty="0" err="1"/>
              <a:t>қосылыстар</a:t>
            </a:r>
            <a:r>
              <a:rPr lang="ru-RU" dirty="0"/>
              <a:t> (</a:t>
            </a:r>
            <a:r>
              <a:rPr lang="ru-RU" dirty="0" err="1"/>
              <a:t>энхансерлер</a:t>
            </a:r>
            <a:r>
              <a:rPr lang="ru-RU" dirty="0"/>
              <a:t>).</a:t>
            </a:r>
          </a:p>
          <a:p>
            <a:r>
              <a:rPr lang="ru-RU" dirty="0" err="1"/>
              <a:t>Трансдермальді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мукозальді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жүйелері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197769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934075-1220-B680-21BC-89E30937B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r>
              <a:rPr lang="ru-RU" b="1" dirty="0" err="1"/>
              <a:t>Қорытынды</a:t>
            </a:r>
            <a:endParaRPr lang="ru-RU" b="1" dirty="0"/>
          </a:p>
          <a:p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заттардың</a:t>
            </a:r>
            <a:r>
              <a:rPr lang="ru-RU" dirty="0"/>
              <a:t> </a:t>
            </a:r>
            <a:r>
              <a:rPr lang="ru-RU" dirty="0" err="1"/>
              <a:t>биожетімділігі</a:t>
            </a:r>
            <a:r>
              <a:rPr lang="ru-RU" dirty="0"/>
              <a:t> – фармация </a:t>
            </a:r>
            <a:r>
              <a:rPr lang="ru-RU" dirty="0" err="1"/>
              <a:t>ғылымының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ұғымдарының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. Ол тек </a:t>
            </a:r>
            <a:r>
              <a:rPr lang="ru-RU" dirty="0" err="1"/>
              <a:t>дәрілік</a:t>
            </a:r>
            <a:r>
              <a:rPr lang="ru-RU" dirty="0"/>
              <a:t> </a:t>
            </a:r>
            <a:r>
              <a:rPr lang="ru-RU" dirty="0" err="1"/>
              <a:t>заттың</a:t>
            </a:r>
            <a:r>
              <a:rPr lang="ru-RU" dirty="0"/>
              <a:t> </a:t>
            </a:r>
            <a:r>
              <a:rPr lang="ru-RU" dirty="0" err="1"/>
              <a:t>фармакокинетикасына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терапевтік</a:t>
            </a:r>
            <a:r>
              <a:rPr lang="ru-RU" dirty="0"/>
              <a:t> </a:t>
            </a:r>
            <a:r>
              <a:rPr lang="ru-RU" dirty="0" err="1"/>
              <a:t>тиімділігіне</a:t>
            </a:r>
            <a:r>
              <a:rPr lang="ru-RU" dirty="0"/>
              <a:t>, </a:t>
            </a:r>
            <a:r>
              <a:rPr lang="ru-RU" dirty="0" err="1"/>
              <a:t>қауіпсіздігіне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фармакоэкономикалық</a:t>
            </a:r>
            <a:r>
              <a:rPr lang="ru-RU" dirty="0"/>
              <a:t> </a:t>
            </a:r>
            <a:r>
              <a:rPr lang="ru-RU" dirty="0" err="1"/>
              <a:t>құндылығына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Заманауи</a:t>
            </a:r>
            <a:r>
              <a:rPr lang="ru-RU" dirty="0"/>
              <a:t> </a:t>
            </a:r>
            <a:r>
              <a:rPr lang="ru-RU" dirty="0" err="1"/>
              <a:t>фармацевтикалық</a:t>
            </a:r>
            <a:r>
              <a:rPr lang="ru-RU" dirty="0"/>
              <a:t> </a:t>
            </a:r>
            <a:r>
              <a:rPr lang="ru-RU" dirty="0" err="1"/>
              <a:t>технологиялар</a:t>
            </a:r>
            <a:r>
              <a:rPr lang="ru-RU" dirty="0"/>
              <a:t> </a:t>
            </a:r>
            <a:r>
              <a:rPr lang="ru-RU" dirty="0" err="1"/>
              <a:t>биожетімділікті</a:t>
            </a:r>
            <a:r>
              <a:rPr lang="ru-RU" dirty="0"/>
              <a:t> </a:t>
            </a:r>
            <a:r>
              <a:rPr lang="ru-RU" dirty="0" err="1"/>
              <a:t>жоғарылату</a:t>
            </a:r>
            <a:r>
              <a:rPr lang="ru-RU" dirty="0"/>
              <a:t> </a:t>
            </a:r>
            <a:r>
              <a:rPr lang="ru-RU" dirty="0" err="1"/>
              <a:t>бағытында</a:t>
            </a:r>
            <a:r>
              <a:rPr lang="ru-RU" dirty="0"/>
              <a:t> </a:t>
            </a:r>
            <a:r>
              <a:rPr lang="ru-RU" dirty="0" err="1"/>
              <a:t>қарқынды</a:t>
            </a:r>
            <a:r>
              <a:rPr lang="ru-RU" dirty="0"/>
              <a:t> </a:t>
            </a:r>
            <a:r>
              <a:rPr lang="ru-RU" dirty="0" err="1"/>
              <a:t>дамып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416443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480</Words>
  <Application>Microsoft Office PowerPoint</Application>
  <PresentationFormat>Широкоэкранный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2025-09-19T05:02:19Z</dcterms:created>
  <dcterms:modified xsi:type="dcterms:W3CDTF">2025-09-19T05:06:57Z</dcterms:modified>
</cp:coreProperties>
</file>